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7E57C-117C-4ACF-ACA2-178EEB4B8E18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2A2B-26CF-4D68-BD31-FD728188B4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797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5EC6-0B58-439F-B40B-69298FFCEDEE}" type="datetime1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A774-8BC4-4553-A351-DEBB5C944D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191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C27B-7E46-4374-937E-043F98ED8546}" type="datetime1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94022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B390-63AE-4988-B1DD-A28F6C41D767}" type="datetime1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406168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72"/>
              </a:spcBef>
              <a:defRPr sz="2800"/>
            </a:lvl1pPr>
            <a:lvl2pPr>
              <a:lnSpc>
                <a:spcPct val="100000"/>
              </a:lnSpc>
              <a:spcBef>
                <a:spcPts val="672"/>
              </a:spcBef>
              <a:defRPr sz="2800"/>
            </a:lvl2pPr>
            <a:lvl3pPr>
              <a:lnSpc>
                <a:spcPct val="100000"/>
              </a:lnSpc>
              <a:spcBef>
                <a:spcPts val="672"/>
              </a:spcBef>
              <a:defRPr sz="2800"/>
            </a:lvl3pPr>
            <a:lvl4pPr>
              <a:lnSpc>
                <a:spcPct val="100000"/>
              </a:lnSpc>
              <a:spcBef>
                <a:spcPts val="672"/>
              </a:spcBef>
              <a:defRPr sz="2800"/>
            </a:lvl4pPr>
            <a:lvl5pPr>
              <a:lnSpc>
                <a:spcPct val="100000"/>
              </a:lnSpc>
              <a:spcBef>
                <a:spcPts val="672"/>
              </a:spcBef>
              <a:defRPr sz="2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B89-B780-4244-AA2F-8F08BC2C31EB}" type="datetime1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</a:t>
            </a:r>
            <a:r>
              <a:rPr lang="hu-HU" sz="1400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7072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4CD-ECDF-4110-AD88-53BBE8831458}" type="datetime1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07026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108-8DC4-4260-88B7-3A568A34E414}" type="datetime1">
              <a:rPr lang="hu-HU" smtClean="0"/>
              <a:t>2020. 03. 20.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95637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E2AE-3F63-4C5F-B0DA-509A9C25C73D}" type="datetime1">
              <a:rPr lang="hu-HU" smtClean="0"/>
              <a:t>2020. 03. 20.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43292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1037-A956-4D8A-8280-EB71F21E62FA}" type="datetime1">
              <a:rPr lang="hu-HU" smtClean="0"/>
              <a:t>2020. 03. 20.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45990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7FCE-F1D8-4F9C-92E5-9F681AB3F123}" type="datetime1">
              <a:rPr lang="hu-HU" smtClean="0"/>
              <a:t>2020. 03. 20.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/20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41255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C36C-4524-4AF6-8F12-83378F853FCB}" type="datetime1">
              <a:rPr lang="hu-HU" smtClean="0"/>
              <a:t>2020. 03. 20.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52159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8DCD-3492-49DD-90A1-426136D884FC}" type="datetime1">
              <a:rPr lang="hu-HU" smtClean="0"/>
              <a:t>2020. 03. 20.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02652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2C79-9EF5-44F8-814A-090BFA88019C}" type="datetime1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A774-8BC4-4553-A351-DEBB5C944D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212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Osztás számítás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Gyakorló feladatok – 1. rész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024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forgatókar elfordulása differenciál osztás esetén:</a:t>
            </a:r>
          </a:p>
          <a:p>
            <a:endParaRPr lang="hu-HU" dirty="0"/>
          </a:p>
          <a:p>
            <a:endParaRPr lang="hu-HU" dirty="0"/>
          </a:p>
          <a:p>
            <a:pPr marL="354013" indent="0">
              <a:buNone/>
            </a:pPr>
            <a:endParaRPr lang="hu-HU" dirty="0" smtClean="0"/>
          </a:p>
          <a:p>
            <a:pPr marL="354013" indent="0">
              <a:buNone/>
            </a:pPr>
            <a:r>
              <a:rPr lang="hu-HU" dirty="0" smtClean="0"/>
              <a:t>ahol </a:t>
            </a:r>
            <a:r>
              <a:rPr lang="hu-HU" dirty="0"/>
              <a:t>az osztótárcsa által végzendő kiegészítő forgás: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487586"/>
              </p:ext>
            </p:extLst>
          </p:nvPr>
        </p:nvGraphicFramePr>
        <p:xfrm>
          <a:off x="3271950" y="2533442"/>
          <a:ext cx="2600100" cy="97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gyenlet" r:id="rId3" imgW="1155600" imgH="431640" progId="Equation.3">
                  <p:embed/>
                </p:oleObj>
              </mc:Choice>
              <mc:Fallback>
                <p:oleObj name="Egyenlet" r:id="rId3" imgW="1155600" imgH="431640" progId="Equation.3">
                  <p:embed/>
                  <p:pic>
                    <p:nvPicPr>
                      <p:cNvPr id="5" name="Objektum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1950" y="2533442"/>
                        <a:ext cx="2600100" cy="97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5668"/>
              </p:ext>
            </p:extLst>
          </p:nvPr>
        </p:nvGraphicFramePr>
        <p:xfrm>
          <a:off x="2886390" y="4745417"/>
          <a:ext cx="3371220" cy="97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gyenlet" r:id="rId5" imgW="1498320" imgH="431640" progId="Equation.3">
                  <p:embed/>
                </p:oleObj>
              </mc:Choice>
              <mc:Fallback>
                <p:oleObj name="Egyenlet" r:id="rId5" imgW="1498320" imgH="431640" progId="Equation.3">
                  <p:embed/>
                  <p:pic>
                    <p:nvPicPr>
                      <p:cNvPr id="6" name="Objektum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86390" y="4745417"/>
                        <a:ext cx="3371220" cy="97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5439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dirty="0" smtClean="0"/>
              <a:t>Cserekerék áttétel: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marL="530225" indent="0">
              <a:buNone/>
            </a:pPr>
            <a:endParaRPr lang="hu-HU" dirty="0" smtClean="0"/>
          </a:p>
          <a:p>
            <a:pPr marL="530225" indent="0">
              <a:buNone/>
            </a:pPr>
            <a:endParaRPr lang="hu-HU" dirty="0" smtClean="0"/>
          </a:p>
          <a:p>
            <a:pPr marL="530225" indent="0">
              <a:buNone/>
            </a:pPr>
            <a:r>
              <a:rPr lang="hu-HU" dirty="0" smtClean="0"/>
              <a:t>ahol z</a:t>
            </a:r>
            <a:r>
              <a:rPr lang="hu-HU" baseline="-25000" dirty="0"/>
              <a:t>1</a:t>
            </a:r>
            <a:r>
              <a:rPr lang="hu-HU" dirty="0" smtClean="0"/>
              <a:t>, z</a:t>
            </a:r>
            <a:r>
              <a:rPr lang="hu-HU" baseline="-25000" dirty="0"/>
              <a:t>2</a:t>
            </a:r>
            <a:r>
              <a:rPr lang="hu-HU" dirty="0" smtClean="0"/>
              <a:t>, z</a:t>
            </a:r>
            <a:r>
              <a:rPr lang="hu-HU" baseline="-25000" dirty="0"/>
              <a:t>3</a:t>
            </a:r>
            <a:r>
              <a:rPr lang="hu-HU" dirty="0" smtClean="0"/>
              <a:t> és z</a:t>
            </a:r>
            <a:r>
              <a:rPr lang="hu-HU" baseline="-25000" dirty="0" smtClean="0"/>
              <a:t>4</a:t>
            </a:r>
            <a:r>
              <a:rPr lang="hu-HU" dirty="0" smtClean="0"/>
              <a:t> a cserekerekek fogszáma.</a:t>
            </a:r>
          </a:p>
          <a:p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/>
          </p:nvPr>
        </p:nvGraphicFramePr>
        <p:xfrm>
          <a:off x="1403648" y="2252663"/>
          <a:ext cx="5772060" cy="1713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gyenlet" r:id="rId3" imgW="2565360" imgH="761760" progId="Equation.3">
                  <p:embed/>
                </p:oleObj>
              </mc:Choice>
              <mc:Fallback>
                <p:oleObj name="Egyenlet" r:id="rId3" imgW="2565360" imgH="761760" progId="Equation.3">
                  <p:embed/>
                  <p:pic>
                    <p:nvPicPr>
                      <p:cNvPr id="5" name="Objektum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2252663"/>
                        <a:ext cx="5772060" cy="1713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/>
          </p:nvPr>
        </p:nvGraphicFramePr>
        <p:xfrm>
          <a:off x="3289300" y="4002088"/>
          <a:ext cx="1857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gyenlet" r:id="rId5" imgW="825480" imgH="444240" progId="Equation.3">
                  <p:embed/>
                </p:oleObj>
              </mc:Choice>
              <mc:Fallback>
                <p:oleObj name="Egyenlet" r:id="rId5" imgW="825480" imgH="444240" progId="Equation.3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002088"/>
                        <a:ext cx="1857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Egyenes összekötő 8"/>
          <p:cNvCxnSpPr/>
          <p:nvPr/>
        </p:nvCxnSpPr>
        <p:spPr>
          <a:xfrm flipV="1">
            <a:off x="1331640" y="2310334"/>
            <a:ext cx="6120680" cy="15177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1331640" y="2310334"/>
            <a:ext cx="6120680" cy="13881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7169460" y="292497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Ez a levezetés</a:t>
            </a:r>
            <a:endParaRPr lang="hu-HU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5369260" y="4283820"/>
            <a:ext cx="2083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Ez a lényeg!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5933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Egyszerű osztás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/>
              <a:t>Az </a:t>
            </a:r>
            <a:r>
              <a:rPr lang="hu-HU" u="sng" dirty="0" smtClean="0"/>
              <a:t>egyszerű osztás törvényszerűsége</a:t>
            </a:r>
            <a:r>
              <a:rPr lang="hu-HU" dirty="0" smtClean="0"/>
              <a:t>: a csigakerék </a:t>
            </a:r>
            <a:r>
              <a:rPr lang="hu-HU" dirty="0"/>
              <a:t>fogszáma (általában 40) osztva a kívánt </a:t>
            </a:r>
            <a:r>
              <a:rPr lang="hu-HU" dirty="0" smtClean="0"/>
              <a:t>osztással adja </a:t>
            </a:r>
            <a:r>
              <a:rPr lang="hu-HU" dirty="0"/>
              <a:t>a forgatókar körülfordulásainak </a:t>
            </a:r>
            <a:r>
              <a:rPr lang="hu-HU" dirty="0" smtClean="0"/>
              <a:t>számát.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Ennek képlete:</a:t>
            </a:r>
          </a:p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hol: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b="1" i="1" dirty="0" smtClean="0"/>
              <a:t>t </a:t>
            </a:r>
            <a:r>
              <a:rPr lang="hu-HU" dirty="0"/>
              <a:t>az osztások </a:t>
            </a:r>
            <a:r>
              <a:rPr lang="hu-HU" dirty="0" smtClean="0"/>
              <a:t>száma,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b="1" i="1" dirty="0" err="1" smtClean="0"/>
              <a:t>n</a:t>
            </a:r>
            <a:r>
              <a:rPr lang="hu-HU" b="1" i="1" baseline="-25000" dirty="0" err="1" smtClean="0"/>
              <a:t>k</a:t>
            </a:r>
            <a:r>
              <a:rPr lang="hu-HU" b="1" i="1" dirty="0" smtClean="0"/>
              <a:t> </a:t>
            </a:r>
            <a:r>
              <a:rPr lang="hu-HU" dirty="0"/>
              <a:t>a forgatókar </a:t>
            </a:r>
            <a:r>
              <a:rPr lang="hu-HU" dirty="0" smtClean="0"/>
              <a:t>körülfordulásainak száma</a:t>
            </a:r>
            <a:r>
              <a:rPr lang="hu-HU" dirty="0"/>
              <a:t>.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526468"/>
              </p:ext>
            </p:extLst>
          </p:nvPr>
        </p:nvGraphicFramePr>
        <p:xfrm>
          <a:off x="3357089" y="3540520"/>
          <a:ext cx="125712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gyenlet" r:id="rId3" imgW="558720" imgH="393480" progId="Equation.3">
                  <p:embed/>
                </p:oleObj>
              </mc:Choice>
              <mc:Fallback>
                <p:oleObj name="Egyenlet" r:id="rId3" imgW="558720" imgH="393480" progId="Equation.3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089" y="3540520"/>
                        <a:ext cx="1257120" cy="885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29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altLang="hu-HU" dirty="0">
                <a:latin typeface="Times New Roman" pitchFamily="18" charset="0"/>
                <a:cs typeface="Times New Roman" pitchFamily="18" charset="0"/>
              </a:rPr>
              <a:t>→ 3 </a:t>
            </a:r>
            <a:r>
              <a:rPr lang="hu-HU" altLang="hu-HU" dirty="0" smtClean="0">
                <a:latin typeface="Times New Roman" pitchFamily="18" charset="0"/>
                <a:cs typeface="Times New Roman" pitchFamily="18" charset="0"/>
              </a:rPr>
              <a:t>osztótárcsa</a:t>
            </a:r>
          </a:p>
          <a:p>
            <a:pPr lvl="1">
              <a:buNone/>
            </a:pPr>
            <a:r>
              <a:rPr lang="hu-HU" altLang="hu-HU" dirty="0">
                <a:latin typeface="Times New Roman" pitchFamily="18" charset="0"/>
                <a:cs typeface="Times New Roman" pitchFamily="18" charset="0"/>
              </a:rPr>
              <a:t>→ 6 lyuksorral</a:t>
            </a:r>
            <a:endParaRPr lang="hu-HU" alt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hu-HU" altLang="hu-H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altLang="hu-HU" dirty="0">
                <a:latin typeface="Times New Roman" pitchFamily="18" charset="0"/>
                <a:cs typeface="Times New Roman" pitchFamily="18" charset="0"/>
              </a:rPr>
              <a:t>. 15, 16, 17, 18, 19, 20		</a:t>
            </a:r>
          </a:p>
          <a:p>
            <a:pPr>
              <a:buNone/>
            </a:pPr>
            <a:r>
              <a:rPr lang="hu-HU" altLang="hu-HU" dirty="0">
                <a:latin typeface="Times New Roman" pitchFamily="18" charset="0"/>
                <a:cs typeface="Times New Roman" pitchFamily="18" charset="0"/>
              </a:rPr>
              <a:t>		II. 21, 23, 27, 29, 31, 33		</a:t>
            </a:r>
          </a:p>
          <a:p>
            <a:pPr>
              <a:buNone/>
            </a:pPr>
            <a:r>
              <a:rPr lang="hu-HU" altLang="hu-HU" dirty="0">
                <a:latin typeface="Times New Roman" pitchFamily="18" charset="0"/>
                <a:cs typeface="Times New Roman" pitchFamily="18" charset="0"/>
              </a:rPr>
              <a:t>		III. 37, 39, 41, 43, 47, 49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26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i="1" dirty="0" smtClean="0"/>
              <a:t>1. példa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dirty="0" smtClean="0"/>
              <a:t>A </a:t>
            </a:r>
            <a:r>
              <a:rPr lang="hu-HU" dirty="0"/>
              <a:t>munkadarabot 35 egyenlő részre kell beosztani.</a:t>
            </a:r>
          </a:p>
          <a:p>
            <a:pPr>
              <a:lnSpc>
                <a:spcPct val="110000"/>
              </a:lnSpc>
            </a:pPr>
            <a:r>
              <a:rPr lang="hu-HU" dirty="0"/>
              <a:t>A forgatókar </a:t>
            </a:r>
            <a:r>
              <a:rPr lang="hu-HU" dirty="0" smtClean="0"/>
              <a:t>körül fordulásainak száma</a:t>
            </a:r>
          </a:p>
          <a:p>
            <a:pPr marL="0" indent="0">
              <a:lnSpc>
                <a:spcPct val="110000"/>
              </a:lnSpc>
              <a:buNone/>
            </a:pPr>
            <a:endParaRPr lang="hu-HU" dirty="0"/>
          </a:p>
          <a:p>
            <a:pPr marL="0" indent="0">
              <a:lnSpc>
                <a:spcPct val="110000"/>
              </a:lnSpc>
              <a:buNone/>
            </a:pP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/>
              <a:t>Azt az osztótárcsát kell választani. amelyen a lyukkör szám 7-nek egész számú többszöröse</a:t>
            </a:r>
            <a:r>
              <a:rPr lang="hu-HU" dirty="0" smtClean="0"/>
              <a:t>. Ilyen </a:t>
            </a:r>
            <a:r>
              <a:rPr lang="es-ES" dirty="0"/>
              <a:t>a 21-es és a 49-es lyukk</a:t>
            </a:r>
            <a:r>
              <a:rPr lang="hu-HU" dirty="0"/>
              <a:t>ö</a:t>
            </a:r>
            <a:r>
              <a:rPr lang="es-ES" dirty="0"/>
              <a:t>r</a:t>
            </a:r>
            <a:r>
              <a:rPr lang="es-ES" dirty="0" smtClean="0"/>
              <a:t>.</a:t>
            </a: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57410"/>
              </p:ext>
            </p:extLst>
          </p:nvPr>
        </p:nvGraphicFramePr>
        <p:xfrm>
          <a:off x="3128985" y="3579128"/>
          <a:ext cx="288603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gyenlet" r:id="rId3" imgW="1282680" imgH="393480" progId="Equation.3">
                  <p:embed/>
                </p:oleObj>
              </mc:Choice>
              <mc:Fallback>
                <p:oleObj name="Egyenlet" r:id="rId3" imgW="1282680" imgH="393480" progId="Equation.3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85" y="3579128"/>
                        <a:ext cx="2886030" cy="885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42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s-ES" dirty="0" smtClean="0"/>
              <a:t>Az előbbi</a:t>
            </a:r>
            <a:r>
              <a:rPr lang="hu-HU" dirty="0" smtClean="0"/>
              <a:t> példánál</a:t>
            </a:r>
            <a:endParaRPr lang="hu-HU" dirty="0" smtClean="0"/>
          </a:p>
          <a:p>
            <a:pPr>
              <a:lnSpc>
                <a:spcPct val="120000"/>
              </a:lnSpc>
            </a:pPr>
            <a:endParaRPr lang="hu-HU" dirty="0"/>
          </a:p>
          <a:p>
            <a:pPr marL="530225" indent="0">
              <a:lnSpc>
                <a:spcPct val="120000"/>
              </a:lnSpc>
              <a:buNone/>
            </a:pPr>
            <a:endParaRPr lang="hu-HU" dirty="0" smtClean="0"/>
          </a:p>
          <a:p>
            <a:pPr marL="530225" indent="0">
              <a:lnSpc>
                <a:spcPct val="120000"/>
              </a:lnSpc>
              <a:buNone/>
            </a:pPr>
            <a:r>
              <a:rPr lang="hu-HU" dirty="0" smtClean="0"/>
              <a:t>tehát </a:t>
            </a:r>
            <a:r>
              <a:rPr lang="hu-HU" dirty="0" smtClean="0"/>
              <a:t>egy teljes körfordulás után a 21-es lyukkörön még 3 lyukkal </a:t>
            </a:r>
            <a:r>
              <a:rPr lang="nb-NO" dirty="0" smtClean="0"/>
              <a:t>kell a kart tovább forgatni.</a:t>
            </a:r>
            <a:endParaRPr lang="nb-NO" dirty="0"/>
          </a:p>
        </p:txBody>
      </p:sp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416794"/>
              </p:ext>
            </p:extLst>
          </p:nvPr>
        </p:nvGraphicFramePr>
        <p:xfrm>
          <a:off x="3343635" y="2579072"/>
          <a:ext cx="245673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gyenlet" r:id="rId3" imgW="1091880" imgH="393480" progId="Equation.3">
                  <p:embed/>
                </p:oleObj>
              </mc:Choice>
              <mc:Fallback>
                <p:oleObj name="Egyenlet" r:id="rId3" imgW="1091880" imgH="393480" progId="Equation.3">
                  <p:embed/>
                  <p:pic>
                    <p:nvPicPr>
                      <p:cNvPr id="2" name="Objektum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3635" y="2579072"/>
                        <a:ext cx="2456730" cy="885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504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/>
          </a:bodyPr>
          <a:lstStyle/>
          <a:p>
            <a:r>
              <a:rPr lang="es-ES" dirty="0"/>
              <a:t>Ha a 49-es lyukkörön dolgozunk, akkor 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633413" indent="0">
              <a:buNone/>
            </a:pPr>
            <a:r>
              <a:rPr lang="hu-HU" dirty="0" smtClean="0"/>
              <a:t>tehát </a:t>
            </a:r>
            <a:r>
              <a:rPr lang="hu-HU" dirty="0"/>
              <a:t>egy teljes körülfordulás után 7 lyukkal </a:t>
            </a:r>
            <a:r>
              <a:rPr lang="hu-HU" dirty="0" smtClean="0"/>
              <a:t>kell továbbforgatni </a:t>
            </a:r>
            <a:r>
              <a:rPr lang="hu-HU" dirty="0"/>
              <a:t>a kart</a:t>
            </a:r>
            <a:r>
              <a:rPr lang="hu-HU" dirty="0" smtClean="0"/>
              <a:t>.</a:t>
            </a:r>
          </a:p>
          <a:p>
            <a:endParaRPr lang="hu-HU" u="sng" dirty="0" smtClean="0"/>
          </a:p>
          <a:p>
            <a:pPr marL="265113" indent="0">
              <a:buNone/>
            </a:pPr>
            <a:r>
              <a:rPr lang="hu-HU" u="sng" dirty="0" smtClean="0"/>
              <a:t>Jegyezzük meg:</a:t>
            </a:r>
            <a:r>
              <a:rPr lang="hu-HU" dirty="0" smtClean="0"/>
              <a:t> </a:t>
            </a:r>
            <a:r>
              <a:rPr lang="hu-HU" dirty="0"/>
              <a:t>az eredményként kapott vegyes számban az egész szám a forgatókar teljes körülfordulásainak számát, a törtszám nevezője a lyukkört, számlálója pedig a továbbforgatás </a:t>
            </a:r>
            <a:r>
              <a:rPr lang="hu-HU" dirty="0" smtClean="0"/>
              <a:t>lyukszámát </a:t>
            </a:r>
            <a:r>
              <a:rPr lang="hu-HU" dirty="0"/>
              <a:t>adja </a:t>
            </a:r>
            <a:r>
              <a:rPr lang="hu-HU" dirty="0" smtClean="0"/>
              <a:t>meg</a:t>
            </a:r>
            <a:r>
              <a:rPr lang="hu-HU" dirty="0"/>
              <a:t> </a:t>
            </a:r>
            <a:r>
              <a:rPr lang="hu-HU" dirty="0" smtClean="0"/>
              <a:t>a lyukkörön.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/>
          </p:nvPr>
        </p:nvGraphicFramePr>
        <p:xfrm>
          <a:off x="2811463" y="1412776"/>
          <a:ext cx="251424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gyenlet" r:id="rId3" imgW="1117440" imgH="393480" progId="Equation.3">
                  <p:embed/>
                </p:oleObj>
              </mc:Choice>
              <mc:Fallback>
                <p:oleObj name="Egyenlet" r:id="rId3" imgW="1117440" imgH="393480" progId="Equation.3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3" y="1412776"/>
                        <a:ext cx="2514240" cy="885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67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i="1" dirty="0" smtClean="0"/>
              <a:t>2. </a:t>
            </a:r>
            <a:r>
              <a:rPr lang="hu-HU" i="1" dirty="0"/>
              <a:t>példa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dörzsáron 6</a:t>
            </a:r>
            <a:r>
              <a:rPr lang="hu-HU" dirty="0" smtClean="0"/>
              <a:t> </a:t>
            </a:r>
            <a:r>
              <a:rPr lang="hu-HU" dirty="0"/>
              <a:t>élt kell </a:t>
            </a:r>
            <a:r>
              <a:rPr lang="hu-HU" dirty="0" smtClean="0"/>
              <a:t>kialakítani.</a:t>
            </a:r>
          </a:p>
          <a:p>
            <a:r>
              <a:rPr lang="hu-HU" dirty="0" smtClean="0"/>
              <a:t>A forgatókar-körülfordulások száma: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FOLYTASD! (</a:t>
            </a:r>
            <a:r>
              <a:rPr lang="hu-HU" b="1" dirty="0" smtClean="0">
                <a:solidFill>
                  <a:srgbClr val="C00000"/>
                </a:solidFill>
              </a:rPr>
              <a:t>A füzetbe az előző példa alapján, a megoldást fényképezd le, küld el nekem üzenetbe!!</a:t>
            </a:r>
            <a:r>
              <a:rPr lang="hu-HU" dirty="0" smtClean="0"/>
              <a:t>)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/>
          </p:nvPr>
        </p:nvGraphicFramePr>
        <p:xfrm>
          <a:off x="3376613" y="3429000"/>
          <a:ext cx="205740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gyenlet" r:id="rId3" imgW="914400" imgH="393480" progId="Equation.3">
                  <p:embed/>
                </p:oleObj>
              </mc:Choice>
              <mc:Fallback>
                <p:oleObj name="Egyenlet" r:id="rId3" imgW="914400" imgH="393480" progId="Equation.3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3429000"/>
                        <a:ext cx="2057400" cy="885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46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smtClean="0"/>
              <a:t>Szögosztás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u-HU" sz="2600" dirty="0" smtClean="0"/>
              <a:t>Tengelyre adott szög alatti horony marása esetén az osztás az</a:t>
            </a:r>
          </a:p>
          <a:p>
            <a:pPr marL="1828800" lvl="4" indent="0">
              <a:spcBef>
                <a:spcPts val="600"/>
              </a:spcBef>
              <a:buNone/>
            </a:pPr>
            <a:r>
              <a:rPr lang="hu-HU" sz="2600" dirty="0" smtClean="0"/>
              <a:t>	  összefüggéssel számítható.</a:t>
            </a:r>
          </a:p>
          <a:p>
            <a:pPr marL="1828800" lvl="4" indent="0">
              <a:spcBef>
                <a:spcPts val="600"/>
              </a:spcBef>
              <a:buNone/>
            </a:pPr>
            <a:endParaRPr lang="hu-HU" sz="2600" dirty="0" smtClean="0"/>
          </a:p>
          <a:p>
            <a:pPr marL="0" lvl="4" indent="0">
              <a:spcBef>
                <a:spcPts val="600"/>
              </a:spcBef>
              <a:buNone/>
            </a:pPr>
            <a:r>
              <a:rPr lang="hu-HU" sz="2600" dirty="0" smtClean="0"/>
              <a:t>Pl.: ha két horony által bezárt szög </a:t>
            </a:r>
            <a:r>
              <a:rPr lang="el-GR" sz="2600" dirty="0" smtClean="0"/>
              <a:t>α</a:t>
            </a:r>
            <a:r>
              <a:rPr lang="hu-HU" sz="2600" dirty="0" smtClean="0"/>
              <a:t>=42</a:t>
            </a:r>
            <a:r>
              <a:rPr lang="hu-HU" sz="2600" baseline="30000" dirty="0" smtClean="0"/>
              <a:t>◦</a:t>
            </a:r>
            <a:r>
              <a:rPr lang="hu-HU" sz="2600" dirty="0" smtClean="0"/>
              <a:t>30’, akkor a szükséges beállítás és forgatókar elfordítás:</a:t>
            </a:r>
          </a:p>
          <a:p>
            <a:pPr marL="0" lvl="4" indent="0">
              <a:spcBef>
                <a:spcPts val="600"/>
              </a:spcBef>
              <a:buNone/>
            </a:pPr>
            <a:endParaRPr lang="hu-HU" sz="2600" dirty="0"/>
          </a:p>
          <a:p>
            <a:pPr marL="0" lvl="4" indent="0">
              <a:spcBef>
                <a:spcPts val="600"/>
              </a:spcBef>
              <a:buNone/>
            </a:pPr>
            <a:endParaRPr lang="hu-HU" sz="2600" dirty="0" smtClean="0"/>
          </a:p>
          <a:p>
            <a:pPr marL="442913" lvl="4" indent="0">
              <a:spcBef>
                <a:spcPts val="600"/>
              </a:spcBef>
              <a:buNone/>
            </a:pPr>
            <a:r>
              <a:rPr lang="hu-HU" sz="2600" dirty="0" smtClean="0"/>
              <a:t>tehát 4 egész fordulat, és még a 18-as lyukkörön 13 furat.</a:t>
            </a:r>
          </a:p>
          <a:p>
            <a:pPr marL="0" lvl="3" indent="-14287">
              <a:spcBef>
                <a:spcPts val="600"/>
              </a:spcBef>
              <a:buNone/>
            </a:pPr>
            <a:r>
              <a:rPr lang="hu-HU" sz="2600" dirty="0" smtClean="0"/>
              <a:t>(A forgatókar egy fordulatára az osztóorsó 9°-</a:t>
            </a:r>
            <a:r>
              <a:rPr lang="hu-HU" sz="2600" dirty="0" err="1" smtClean="0"/>
              <a:t>ot</a:t>
            </a:r>
            <a:r>
              <a:rPr lang="hu-HU" sz="2600" dirty="0" smtClean="0"/>
              <a:t> fordul.)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/>
          </p:nvPr>
        </p:nvGraphicFramePr>
        <p:xfrm>
          <a:off x="2118880" y="1952944"/>
          <a:ext cx="1228984" cy="9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gyenlet" r:id="rId3" imgW="545760" imgH="431640" progId="Equation.3">
                  <p:embed/>
                </p:oleObj>
              </mc:Choice>
              <mc:Fallback>
                <p:oleObj name="Egyenlet" r:id="rId3" imgW="545760" imgH="431640" progId="Equation.3">
                  <p:embed/>
                  <p:pic>
                    <p:nvPicPr>
                      <p:cNvPr id="5" name="Objektum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880" y="1952944"/>
                        <a:ext cx="1228984" cy="9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975047"/>
              </p:ext>
            </p:extLst>
          </p:nvPr>
        </p:nvGraphicFramePr>
        <p:xfrm>
          <a:off x="1587753" y="3917168"/>
          <a:ext cx="5865795" cy="9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gyenlet" r:id="rId5" imgW="2374560" imgH="393480" progId="Equation.3">
                  <p:embed/>
                </p:oleObj>
              </mc:Choice>
              <mc:Fallback>
                <p:oleObj name="Egyenlet" r:id="rId5" imgW="2374560" imgH="393480" progId="Equation.3">
                  <p:embed/>
                  <p:pic>
                    <p:nvPicPr>
                      <p:cNvPr id="6" name="Objektum 5"/>
                      <p:cNvPicPr preferRelativeResize="0"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7753" y="3917168"/>
                        <a:ext cx="5865795" cy="9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6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Differenciál osztás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u-HU" dirty="0"/>
              <a:t>Z = 50-ig minden, felette csak bizonyos számú osztás </a:t>
            </a:r>
            <a:r>
              <a:rPr lang="hu-HU" dirty="0" smtClean="0"/>
              <a:t>végezhető el.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Az osztásszám további kiterjesztése differenciál osztással történik</a:t>
            </a:r>
            <a:r>
              <a:rPr lang="hu-HU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4460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0E3B00A7-3447-4E96-AF00-B48763D63667}" vid="{C0F36428-8C55-4AD0-8C8E-EB397005D143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Saját</Template>
  <TotalTime>19</TotalTime>
  <Words>370</Words>
  <Application>Microsoft Office PowerPoint</Application>
  <PresentationFormat>Diavetítés a képernyőre (4:3 oldalarány)</PresentationFormat>
  <Paragraphs>64</Paragraphs>
  <Slides>11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Office-téma</vt:lpstr>
      <vt:lpstr>Egyenlet</vt:lpstr>
      <vt:lpstr>Osztás számítás</vt:lpstr>
      <vt:lpstr>Egyszerű osztás</vt:lpstr>
      <vt:lpstr>PowerPoint-bemutató</vt:lpstr>
      <vt:lpstr>PowerPoint-bemutató</vt:lpstr>
      <vt:lpstr>PowerPoint-bemutató</vt:lpstr>
      <vt:lpstr>PowerPoint-bemutató</vt:lpstr>
      <vt:lpstr>PowerPoint-bemutató</vt:lpstr>
      <vt:lpstr>Szögosztás</vt:lpstr>
      <vt:lpstr>Differenciál osztás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Osztás számítás</dc:title>
  <dc:creator>Csonka György</dc:creator>
  <cp:lastModifiedBy>Csonka György</cp:lastModifiedBy>
  <cp:revision>4</cp:revision>
  <dcterms:created xsi:type="dcterms:W3CDTF">2020-03-18T10:26:09Z</dcterms:created>
  <dcterms:modified xsi:type="dcterms:W3CDTF">2020-03-20T10:03:58Z</dcterms:modified>
</cp:coreProperties>
</file>